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40" d="100"/>
          <a:sy n="40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FC8D4-FD54-A48F-099B-36A21582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B2CCAE-C1F2-07FD-153E-60FB167D5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31A88-030D-655A-B3B9-6D99898E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DCBD4-BF4C-28A4-DAFC-A8BA951E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907A9F-4F20-0187-0E45-AC28D80A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521C9-3A6B-15C0-93BB-D1FD4BD2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AC1834-46E6-B1AB-9EA1-F165A416A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5A506-93AB-F7FE-5100-2EB20DE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4C5DB-8D3B-A852-8BE7-8667AA3B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2DF17-BAEC-1295-BF63-8342367C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6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D7B9D0-3B1D-8B28-F40A-0CAC7B2B0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B44033-FBCA-982D-3F17-75AAC36AE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9D1FF-1C33-979A-9687-C652FCAE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DC740-840F-1647-EF05-53A730A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FE968-3A79-BA2A-61E1-108AE5B1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996F5-14C7-F6AC-C429-AEA3071C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F86EC-7E38-3FC0-D21C-B2DA854D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E4183-7FA5-C133-776A-2748626B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8FBD7-98DC-085E-C168-8843879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C8186-BA0B-4842-9E6E-2DDB8D9F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19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B35F9-6000-4654-1D99-498ABF7B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8B021E-CC43-49B1-CBE8-1BD7B908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039E18-27B4-093C-2512-A3F3369A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57532-8898-AE36-4F34-9590728F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E7098-58B8-CBFF-4337-4BFA9AE3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15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D1C13-2C1A-2775-549B-A3C54277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5893E-2588-30B6-DEC5-FE49616B0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92C9F5-4783-AC38-83CC-15A5D4AC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22C657-9678-F4C5-2CBE-0BADF645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AE0552-3CB5-BD4D-E7F6-29064B9D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1192DC-6C95-79F1-0C85-FCC71E3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80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0A6DC-6B89-6C89-2A65-EA498138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3135E6-F155-CA48-1771-FE72E914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E4F2E-2112-3298-65C0-6FB8BBBEF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EDCAAF-4459-9FFF-F27A-B5DD6BE90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7BC2CF-678C-CCC0-6A0C-FB9AF8F30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B62484-EB2E-02CF-B870-3234EB98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D978C3-0406-11DE-E5D3-FC237585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6CD652-4291-3B46-C48A-FC807D6E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1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1207C-BD10-55EB-5BBF-1C88AAAC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77C362-C78F-5C39-6A9A-A4001B0B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304021-3BA4-3FF3-3BE8-6633FB18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64EA38-4850-3AD4-4442-41F7CEEC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266C61-2F6B-6520-0633-AA72F5C2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34A97C-9734-3BD3-693A-FB0AD9EC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DB83AF-3C56-A092-433C-A70FFC34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52439-566E-4FDA-726A-05777174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D0CAED-4ADA-5CB6-F327-A259109A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170548-54EC-9257-D5D5-17E715458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4EB1E5-F206-7167-BF08-6116891C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86F8A-AC9E-D736-CD9A-62D2E2A8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2D892E-A80C-7C47-0826-49513D4D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1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0BEC4-5F0B-53AB-9ED2-AA80E4E5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7C91A9-2130-C12F-A000-904F90A51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2CD439-A690-EDBF-C48A-6CBA1FAC0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3C9C81-5EE5-75C1-03A5-F907DB12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6C1F6-F8E9-9D72-6D09-176B8FF5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2C8912-D443-5696-0B0A-F22EC6E0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745E19-7989-F268-1FFB-4C48211F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D42F7-D9B6-940E-4469-C784AF000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2569C2-BB1E-98FA-62D9-679B9DC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353F-4D03-41F5-8B10-13E99F576869}" type="datetimeFigureOut">
              <a:rPr lang="fr-FR" smtClean="0"/>
              <a:t>23/08/2024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774BEB-A198-28ED-E0FB-2A9086BD3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05EC5-3DEC-7F17-B318-658B7AFEC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DF75-8027-46DB-A2CC-A984DBC58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7956" y="4171026"/>
            <a:ext cx="2824428" cy="2512954"/>
            <a:chOff x="0" y="0"/>
            <a:chExt cx="1138566" cy="10130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8566" cy="1013007"/>
            </a:xfrm>
            <a:custGeom>
              <a:avLst/>
              <a:gdLst/>
              <a:ahLst/>
              <a:cxnLst/>
              <a:rect l="l" t="t" r="r" b="b"/>
              <a:pathLst>
                <a:path w="1138566" h="1013007">
                  <a:moveTo>
                    <a:pt x="0" y="0"/>
                  </a:moveTo>
                  <a:lnTo>
                    <a:pt x="1138566" y="0"/>
                  </a:lnTo>
                  <a:lnTo>
                    <a:pt x="1138566" y="1013007"/>
                  </a:lnTo>
                  <a:lnTo>
                    <a:pt x="0" y="1013007"/>
                  </a:lnTo>
                  <a:close/>
                </a:path>
              </a:pathLst>
            </a:custGeom>
            <a:solidFill>
              <a:srgbClr val="C3BAB1">
                <a:alpha val="81961"/>
              </a:srgbClr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138566" cy="1079682"/>
            </a:xfrm>
            <a:prstGeom prst="rect">
              <a:avLst/>
            </a:prstGeom>
          </p:spPr>
          <p:txBody>
            <a:bodyPr lIns="33190" tIns="33190" rIns="33190" bIns="33190" rtlCol="0" anchor="ctr"/>
            <a:lstStyle/>
            <a:p>
              <a:pPr>
                <a:lnSpc>
                  <a:spcPts val="2431"/>
                </a:lnSpc>
              </a:pPr>
              <a:r>
                <a:rPr lang="en-US" sz="1599" spc="-73">
                  <a:solidFill>
                    <a:srgbClr val="EC775C">
                      <a:alpha val="81961"/>
                    </a:srgbClr>
                  </a:solidFill>
                  <a:latin typeface="Open Sans Bold"/>
                </a:rPr>
                <a:t>Les experts opérationnels HTB HTA et BT </a:t>
              </a:r>
              <a:r>
                <a:rPr lang="en-US" sz="1599" spc="-73">
                  <a:solidFill>
                    <a:srgbClr val="000000">
                      <a:alpha val="81961"/>
                    </a:srgbClr>
                  </a:solidFill>
                  <a:latin typeface="Open Sans Bold"/>
                </a:rPr>
                <a:t>: assurent la maîtrise de l’activité TST (audit, appui technique, qualification, certification des centres de formation) en France métropolitaine et dans les DOM/TOM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07956" y="1464955"/>
            <a:ext cx="2824428" cy="2706071"/>
            <a:chOff x="0" y="0"/>
            <a:chExt cx="1047549" cy="10036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549" cy="1003652"/>
            </a:xfrm>
            <a:custGeom>
              <a:avLst/>
              <a:gdLst/>
              <a:ahLst/>
              <a:cxnLst/>
              <a:rect l="l" t="t" r="r" b="b"/>
              <a:pathLst>
                <a:path w="1047549" h="1003652">
                  <a:moveTo>
                    <a:pt x="0" y="0"/>
                  </a:moveTo>
                  <a:lnTo>
                    <a:pt x="1047549" y="0"/>
                  </a:lnTo>
                  <a:lnTo>
                    <a:pt x="1047549" y="1003652"/>
                  </a:lnTo>
                  <a:lnTo>
                    <a:pt x="0" y="1003652"/>
                  </a:lnTo>
                  <a:close/>
                </a:path>
              </a:pathLst>
            </a:custGeom>
            <a:blipFill>
              <a:blip r:embed="rId2"/>
              <a:stretch>
                <a:fillRect l="-22414" r="-22414"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1865" y="4568037"/>
            <a:ext cx="3434280" cy="1443823"/>
            <a:chOff x="0" y="0"/>
            <a:chExt cx="1356753" cy="5703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6753" cy="570399"/>
            </a:xfrm>
            <a:custGeom>
              <a:avLst/>
              <a:gdLst/>
              <a:ahLst/>
              <a:cxnLst/>
              <a:rect l="l" t="t" r="r" b="b"/>
              <a:pathLst>
                <a:path w="1356753" h="570399">
                  <a:moveTo>
                    <a:pt x="0" y="0"/>
                  </a:moveTo>
                  <a:lnTo>
                    <a:pt x="1356753" y="0"/>
                  </a:lnTo>
                  <a:lnTo>
                    <a:pt x="1356753" y="570399"/>
                  </a:lnTo>
                  <a:lnTo>
                    <a:pt x="0" y="570399"/>
                  </a:lnTo>
                  <a:close/>
                </a:path>
              </a:pathLst>
            </a:custGeom>
            <a:solidFill>
              <a:srgbClr val="009E8F">
                <a:alpha val="97647"/>
              </a:srgbClr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356753" cy="6656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2527"/>
                </a:lnSpc>
              </a:pPr>
              <a:r>
                <a:rPr lang="en-US" sz="1599" spc="-85">
                  <a:solidFill>
                    <a:srgbClr val="F6AB4D">
                      <a:alpha val="97647"/>
                    </a:srgbClr>
                  </a:solidFill>
                  <a:latin typeface="TT Rounds Condensed Bold"/>
                </a:rPr>
                <a:t>Les chargés d’essais</a:t>
              </a:r>
              <a:r>
                <a:rPr lang="en-US" sz="1599" spc="-85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:  travaillent dans les laboratoires de SERECT pour tester, expérimenter et contrôler les outils en service et en développement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1865" y="429441"/>
            <a:ext cx="3434280" cy="4138595"/>
            <a:chOff x="0" y="0"/>
            <a:chExt cx="1226906" cy="14785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906" cy="1478525"/>
            </a:xfrm>
            <a:custGeom>
              <a:avLst/>
              <a:gdLst/>
              <a:ahLst/>
              <a:cxnLst/>
              <a:rect l="l" t="t" r="r" b="b"/>
              <a:pathLst>
                <a:path w="1226906" h="1478525">
                  <a:moveTo>
                    <a:pt x="0" y="0"/>
                  </a:moveTo>
                  <a:lnTo>
                    <a:pt x="1226906" y="0"/>
                  </a:lnTo>
                  <a:lnTo>
                    <a:pt x="1226906" y="1478525"/>
                  </a:lnTo>
                  <a:lnTo>
                    <a:pt x="0" y="1478525"/>
                  </a:lnTo>
                  <a:close/>
                </a:path>
              </a:pathLst>
            </a:custGeom>
            <a:blipFill>
              <a:blip r:embed="rId3"/>
              <a:stretch>
                <a:fillRect l="-30338" r="-30338"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88400" y="4062734"/>
            <a:ext cx="2913097" cy="1735656"/>
            <a:chOff x="0" y="0"/>
            <a:chExt cx="1094396" cy="6520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4396" cy="652053"/>
            </a:xfrm>
            <a:custGeom>
              <a:avLst/>
              <a:gdLst/>
              <a:ahLst/>
              <a:cxnLst/>
              <a:rect l="l" t="t" r="r" b="b"/>
              <a:pathLst>
                <a:path w="1094396" h="652053">
                  <a:moveTo>
                    <a:pt x="0" y="0"/>
                  </a:moveTo>
                  <a:lnTo>
                    <a:pt x="1094396" y="0"/>
                  </a:lnTo>
                  <a:lnTo>
                    <a:pt x="1094396" y="652053"/>
                  </a:lnTo>
                  <a:lnTo>
                    <a:pt x="0" y="652053"/>
                  </a:lnTo>
                  <a:close/>
                </a:path>
              </a:pathLst>
            </a:custGeom>
            <a:solidFill>
              <a:srgbClr val="86A8CF">
                <a:alpha val="97647"/>
              </a:srgbClr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94396" cy="709203"/>
            </a:xfrm>
            <a:prstGeom prst="rect">
              <a:avLst/>
            </a:prstGeom>
          </p:spPr>
          <p:txBody>
            <a:bodyPr lIns="35614" tIns="35614" rIns="35614" bIns="35614" rtlCol="0" anchor="ctr"/>
            <a:lstStyle/>
            <a:p>
              <a:pPr>
                <a:lnSpc>
                  <a:spcPts val="2239"/>
                </a:lnSpc>
              </a:pPr>
              <a:r>
                <a:rPr lang="en-US" sz="1599" spc="-73" dirty="0">
                  <a:solidFill>
                    <a:srgbClr val="DC0059">
                      <a:alpha val="97647"/>
                    </a:srgbClr>
                  </a:solidFill>
                  <a:latin typeface="TT Rounds Condensed Bold"/>
                </a:rPr>
                <a:t>Les chargés de </a:t>
              </a:r>
              <a:r>
                <a:rPr lang="en-US" sz="1599" spc="-73" dirty="0" err="1">
                  <a:solidFill>
                    <a:srgbClr val="DC0059">
                      <a:alpha val="97647"/>
                    </a:srgbClr>
                  </a:solidFill>
                  <a:latin typeface="TT Rounds Condensed Bold"/>
                </a:rPr>
                <a:t>projets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qui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mènent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des études R&amp;D,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développent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les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outils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avec les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fournisseurs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,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analysent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les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phénomènes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</a:t>
              </a:r>
              <a:r>
                <a:rPr lang="en-US" sz="1599" spc="-73" dirty="0" err="1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en</a:t>
              </a:r>
              <a:r>
                <a:rPr lang="en-US" sz="1599" spc="-73" dirty="0">
                  <a:solidFill>
                    <a:srgbClr val="000000">
                      <a:alpha val="97647"/>
                    </a:srgbClr>
                  </a:solidFill>
                  <a:latin typeface="TT Rounds Condensed Bold"/>
                </a:rPr>
                <a:t> jeu, ...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64162" y="-123289"/>
            <a:ext cx="3068222" cy="1383329"/>
            <a:chOff x="0" y="-246579"/>
            <a:chExt cx="6136444" cy="2766659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2601224" y="-1999960"/>
              <a:ext cx="1535260" cy="5535181"/>
              <a:chOff x="0" y="0"/>
              <a:chExt cx="730409" cy="263339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30409" cy="2633393"/>
              </a:xfrm>
              <a:custGeom>
                <a:avLst/>
                <a:gdLst/>
                <a:ahLst/>
                <a:cxnLst/>
                <a:rect l="l" t="t" r="r" b="b"/>
                <a:pathLst>
                  <a:path w="730409" h="2633393">
                    <a:moveTo>
                      <a:pt x="527209" y="0"/>
                    </a:moveTo>
                    <a:lnTo>
                      <a:pt x="0" y="0"/>
                    </a:lnTo>
                    <a:lnTo>
                      <a:pt x="203200" y="2633393"/>
                    </a:lnTo>
                    <a:lnTo>
                      <a:pt x="730409" y="2633393"/>
                    </a:lnTo>
                    <a:lnTo>
                      <a:pt x="527209" y="0"/>
                    </a:lnTo>
                    <a:close/>
                  </a:path>
                </a:pathLst>
              </a:custGeom>
              <a:solidFill>
                <a:srgbClr val="3C70AD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01600" y="-38100"/>
                <a:ext cx="527209" cy="267149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17"/>
                  </a:lnSpc>
                </a:pPr>
                <a:endParaRPr sz="120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5400000">
              <a:off x="2293767" y="-1079097"/>
              <a:ext cx="1305410" cy="5892943"/>
              <a:chOff x="0" y="0"/>
              <a:chExt cx="674609" cy="30453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74609" cy="3045350"/>
              </a:xfrm>
              <a:custGeom>
                <a:avLst/>
                <a:gdLst/>
                <a:ahLst/>
                <a:cxnLst/>
                <a:rect l="l" t="t" r="r" b="b"/>
                <a:pathLst>
                  <a:path w="674609" h="3045350">
                    <a:moveTo>
                      <a:pt x="471409" y="0"/>
                    </a:moveTo>
                    <a:lnTo>
                      <a:pt x="0" y="0"/>
                    </a:lnTo>
                    <a:lnTo>
                      <a:pt x="203200" y="3045350"/>
                    </a:lnTo>
                    <a:lnTo>
                      <a:pt x="674609" y="3045350"/>
                    </a:lnTo>
                    <a:lnTo>
                      <a:pt x="471409" y="0"/>
                    </a:lnTo>
                    <a:close/>
                  </a:path>
                </a:pathLst>
              </a:custGeom>
              <a:solidFill>
                <a:srgbClr val="3C70AD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01600" y="-38100"/>
                <a:ext cx="471409" cy="30834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17"/>
                  </a:lnSpc>
                </a:pPr>
                <a:endParaRPr sz="12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 rot="21447599">
              <a:off x="1288696" y="-246579"/>
              <a:ext cx="4151562" cy="1983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>
                  <a:solidFill>
                    <a:srgbClr val="FFFFFF"/>
                  </a:solidFill>
                  <a:latin typeface="Open Sans Bold"/>
                </a:rPr>
                <a:t>Les métiers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 rot="21415306">
              <a:off x="1291508" y="1306912"/>
              <a:ext cx="3621828" cy="957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>
                  <a:solidFill>
                    <a:srgbClr val="FFFFFF"/>
                  </a:solidFill>
                  <a:latin typeface="Open Sans Bold"/>
                </a:rPr>
                <a:t>de SERECT</a:t>
              </a: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2218D9C1-4C1F-0D3D-F96F-F291C95C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86" y="1117588"/>
            <a:ext cx="3626950" cy="241301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 Bold</vt:lpstr>
      <vt:lpstr>TT Rounds Condensed 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ZOH Kehassa</dc:creator>
  <cp:lastModifiedBy>ZOH Kehassa</cp:lastModifiedBy>
  <cp:revision>1</cp:revision>
  <dcterms:created xsi:type="dcterms:W3CDTF">2024-08-23T07:16:49Z</dcterms:created>
  <dcterms:modified xsi:type="dcterms:W3CDTF">2024-08-23T07:19:03Z</dcterms:modified>
</cp:coreProperties>
</file>